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96" d="100"/>
          <a:sy n="96" d="100"/>
        </p:scale>
        <p:origin x="34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3C90-5960-42EE-9ECF-243409AF78D7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A9A9-677E-4929-82AD-2FA2CC44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05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3C90-5960-42EE-9ECF-243409AF78D7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A9A9-677E-4929-82AD-2FA2CC44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651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3C90-5960-42EE-9ECF-243409AF78D7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A9A9-677E-4929-82AD-2FA2CC44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707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3C90-5960-42EE-9ECF-243409AF78D7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A9A9-677E-4929-82AD-2FA2CC44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600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3C90-5960-42EE-9ECF-243409AF78D7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A9A9-677E-4929-82AD-2FA2CC44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897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3C90-5960-42EE-9ECF-243409AF78D7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A9A9-677E-4929-82AD-2FA2CC44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613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3C90-5960-42EE-9ECF-243409AF78D7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A9A9-677E-4929-82AD-2FA2CC44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936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3C90-5960-42EE-9ECF-243409AF78D7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A9A9-677E-4929-82AD-2FA2CC44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09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3C90-5960-42EE-9ECF-243409AF78D7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A9A9-677E-4929-82AD-2FA2CC44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38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3C90-5960-42EE-9ECF-243409AF78D7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A9A9-677E-4929-82AD-2FA2CC44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809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3C90-5960-42EE-9ECF-243409AF78D7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A9A9-677E-4929-82AD-2FA2CC44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50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F3C90-5960-42EE-9ECF-243409AF78D7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DA9A9-677E-4929-82AD-2FA2CC44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906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Use the information on your tables to answer these questions. </a:t>
            </a:r>
          </a:p>
          <a:p>
            <a:r>
              <a:rPr lang="en-GB" dirty="0" smtClean="0"/>
              <a:t>1) Why do ionic substances have </a:t>
            </a:r>
            <a:r>
              <a:rPr lang="en-GB" u="sng" dirty="0" smtClean="0">
                <a:solidFill>
                  <a:srgbClr val="7030A0"/>
                </a:solidFill>
              </a:rPr>
              <a:t>high melting points?</a:t>
            </a:r>
            <a:endParaRPr lang="en-GB" dirty="0" smtClean="0">
              <a:solidFill>
                <a:srgbClr val="7030A0"/>
              </a:solidFill>
            </a:endParaRPr>
          </a:p>
          <a:p>
            <a:r>
              <a:rPr lang="en-GB" dirty="0" smtClean="0"/>
              <a:t>2) Why are ionic substances </a:t>
            </a:r>
            <a:r>
              <a:rPr lang="en-GB" u="sng" dirty="0" smtClean="0">
                <a:solidFill>
                  <a:srgbClr val="7030A0"/>
                </a:solidFill>
              </a:rPr>
              <a:t>brittle?</a:t>
            </a:r>
          </a:p>
          <a:p>
            <a:r>
              <a:rPr lang="en-GB" dirty="0" smtClean="0"/>
              <a:t>3) Why are ionic substances </a:t>
            </a:r>
            <a:r>
              <a:rPr lang="en-GB" u="sng" dirty="0" smtClean="0">
                <a:solidFill>
                  <a:srgbClr val="7030A0"/>
                </a:solidFill>
              </a:rPr>
              <a:t>soluble in water?</a:t>
            </a:r>
            <a:endParaRPr lang="en-GB" dirty="0" smtClean="0">
              <a:solidFill>
                <a:srgbClr val="7030A0"/>
              </a:solidFill>
            </a:endParaRPr>
          </a:p>
          <a:p>
            <a:r>
              <a:rPr lang="en-GB" dirty="0" smtClean="0"/>
              <a:t>4) Why do </a:t>
            </a:r>
            <a:r>
              <a:rPr lang="en-GB" u="sng" dirty="0" smtClean="0">
                <a:solidFill>
                  <a:srgbClr val="7030A0"/>
                </a:solidFill>
              </a:rPr>
              <a:t>molten/dissolved</a:t>
            </a:r>
            <a:r>
              <a:rPr lang="en-GB" u="sng" dirty="0" smtClean="0"/>
              <a:t> </a:t>
            </a:r>
            <a:r>
              <a:rPr lang="en-GB" dirty="0" smtClean="0"/>
              <a:t>ionic substances </a:t>
            </a:r>
            <a:r>
              <a:rPr lang="en-GB" u="sng" dirty="0" smtClean="0">
                <a:solidFill>
                  <a:srgbClr val="7030A0"/>
                </a:solidFill>
              </a:rPr>
              <a:t>conduct electricity</a:t>
            </a:r>
            <a:r>
              <a:rPr lang="en-GB" dirty="0" smtClean="0">
                <a:solidFill>
                  <a:srgbClr val="7030A0"/>
                </a:solidFill>
              </a:rPr>
              <a:t>?</a:t>
            </a:r>
          </a:p>
          <a:p>
            <a:r>
              <a:rPr lang="en-GB" dirty="0" smtClean="0"/>
              <a:t>5) Why don’t </a:t>
            </a:r>
            <a:r>
              <a:rPr lang="en-GB" u="sng" dirty="0" smtClean="0">
                <a:solidFill>
                  <a:srgbClr val="7030A0"/>
                </a:solidFill>
              </a:rPr>
              <a:t>solid</a:t>
            </a:r>
            <a:r>
              <a:rPr lang="en-GB" dirty="0" smtClean="0"/>
              <a:t> ionic substances </a:t>
            </a:r>
            <a:r>
              <a:rPr lang="en-GB" u="sng" dirty="0" smtClean="0">
                <a:solidFill>
                  <a:srgbClr val="7030A0"/>
                </a:solidFill>
              </a:rPr>
              <a:t>conduct electricity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6316653" y="185124"/>
            <a:ext cx="5604205" cy="1060255"/>
          </a:xfrm>
          <a:prstGeom prst="roundRect">
            <a:avLst>
              <a:gd name="adj" fmla="val 9700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Extension: </a:t>
            </a:r>
            <a:r>
              <a:rPr lang="en-GB" dirty="0" smtClean="0">
                <a:solidFill>
                  <a:schemeClr val="tx1"/>
                </a:solidFill>
              </a:rPr>
              <a:t>Come up with a role play drama to illustrate one of your answers. You may wish to work in groups so find other people who have finished.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72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253" y="-109360"/>
            <a:ext cx="3582335" cy="1325563"/>
          </a:xfrm>
        </p:spPr>
        <p:txBody>
          <a:bodyPr/>
          <a:lstStyle/>
          <a:p>
            <a:r>
              <a:rPr lang="en-GB" dirty="0" smtClean="0"/>
              <a:t>Melting Point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551013"/>
            <a:ext cx="10515600" cy="2625950"/>
          </a:xfrm>
        </p:spPr>
        <p:txBody>
          <a:bodyPr/>
          <a:lstStyle/>
          <a:p>
            <a:r>
              <a:rPr lang="en-GB" dirty="0" smtClean="0"/>
              <a:t>When a ionic substance melts, the </a:t>
            </a:r>
            <a:r>
              <a:rPr lang="en-GB" u="sng" dirty="0" smtClean="0">
                <a:solidFill>
                  <a:srgbClr val="7030A0"/>
                </a:solidFill>
              </a:rPr>
              <a:t>giant ionic lattice</a:t>
            </a:r>
            <a:r>
              <a:rPr lang="en-GB" dirty="0" smtClean="0"/>
              <a:t> is </a:t>
            </a:r>
            <a:r>
              <a:rPr lang="en-GB" u="sng" dirty="0" smtClean="0">
                <a:solidFill>
                  <a:srgbClr val="7030A0"/>
                </a:solidFill>
              </a:rPr>
              <a:t>broken</a:t>
            </a:r>
            <a:r>
              <a:rPr lang="en-GB" dirty="0" smtClean="0"/>
              <a:t>.</a:t>
            </a:r>
          </a:p>
          <a:p>
            <a:r>
              <a:rPr lang="en-GB" dirty="0" smtClean="0"/>
              <a:t>In its </a:t>
            </a:r>
            <a:r>
              <a:rPr lang="en-GB" u="sng" dirty="0" smtClean="0">
                <a:solidFill>
                  <a:srgbClr val="7030A0"/>
                </a:solidFill>
              </a:rPr>
              <a:t>molten</a:t>
            </a:r>
            <a:r>
              <a:rPr lang="en-GB" dirty="0" smtClean="0"/>
              <a:t> (melted) state, the </a:t>
            </a:r>
            <a:r>
              <a:rPr lang="en-GB" u="sng" dirty="0" smtClean="0">
                <a:solidFill>
                  <a:srgbClr val="7030A0"/>
                </a:solidFill>
              </a:rPr>
              <a:t>ions are free to move around</a:t>
            </a:r>
            <a:r>
              <a:rPr lang="en-GB" dirty="0" smtClean="0"/>
              <a:t>.</a:t>
            </a:r>
          </a:p>
          <a:p>
            <a:r>
              <a:rPr lang="en-GB" dirty="0" smtClean="0"/>
              <a:t>To free the ions during melting, the </a:t>
            </a:r>
            <a:r>
              <a:rPr lang="en-GB" u="sng" dirty="0" smtClean="0">
                <a:solidFill>
                  <a:srgbClr val="7030A0"/>
                </a:solidFill>
              </a:rPr>
              <a:t>ionic bonds must be broken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</a:t>
            </a:r>
            <a:r>
              <a:rPr lang="en-GB" u="sng" dirty="0" smtClean="0">
                <a:solidFill>
                  <a:srgbClr val="7030A0"/>
                </a:solidFill>
              </a:rPr>
              <a:t>ionic bonds are strong</a:t>
            </a:r>
            <a:r>
              <a:rPr lang="en-GB" dirty="0" smtClean="0"/>
              <a:t>, so </a:t>
            </a:r>
            <a:r>
              <a:rPr lang="en-GB" u="sng" dirty="0" smtClean="0">
                <a:solidFill>
                  <a:srgbClr val="7030A0"/>
                </a:solidFill>
              </a:rPr>
              <a:t>lots of energy is needed to break them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This means ionic compounds have </a:t>
            </a:r>
            <a:r>
              <a:rPr lang="en-GB" dirty="0" smtClean="0">
                <a:solidFill>
                  <a:srgbClr val="7030A0"/>
                </a:solidFill>
              </a:rPr>
              <a:t>high melting points</a:t>
            </a:r>
            <a:r>
              <a:rPr lang="en-GB" dirty="0" smtClean="0"/>
              <a:t>.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3096619" y="1559529"/>
            <a:ext cx="1875464" cy="1827580"/>
            <a:chOff x="3263606" y="3820160"/>
            <a:chExt cx="1128004" cy="1064088"/>
          </a:xfrm>
        </p:grpSpPr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3263606" y="3820160"/>
              <a:ext cx="387318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3633949" y="3820160"/>
              <a:ext cx="387318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3633949" y="4166205"/>
              <a:ext cx="387318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3263606" y="4166205"/>
              <a:ext cx="387318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4004293" y="3820160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4004293" y="4166205"/>
              <a:ext cx="387317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633949" y="4512250"/>
              <a:ext cx="387317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3263606" y="4512250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4004293" y="4512250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</p:grpSp>
      <p:sp>
        <p:nvSpPr>
          <p:cNvPr id="27" name="Right Arrow 26"/>
          <p:cNvSpPr/>
          <p:nvPr/>
        </p:nvSpPr>
        <p:spPr>
          <a:xfrm>
            <a:off x="5643475" y="2243926"/>
            <a:ext cx="1133183" cy="4880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/>
          <p:cNvGrpSpPr/>
          <p:nvPr/>
        </p:nvGrpSpPr>
        <p:grpSpPr>
          <a:xfrm>
            <a:off x="7195608" y="1112282"/>
            <a:ext cx="2920978" cy="2263288"/>
            <a:chOff x="3030797" y="3706640"/>
            <a:chExt cx="1756832" cy="1317775"/>
          </a:xfrm>
        </p:grpSpPr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3030797" y="3744201"/>
              <a:ext cx="387318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auto">
            <a:xfrm>
              <a:off x="3689268" y="4053747"/>
              <a:ext cx="387318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31" name="Oval 30"/>
            <p:cNvSpPr>
              <a:spLocks noChangeArrowheads="1"/>
            </p:cNvSpPr>
            <p:nvPr/>
          </p:nvSpPr>
          <p:spPr bwMode="auto">
            <a:xfrm>
              <a:off x="3567902" y="4437674"/>
              <a:ext cx="387318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 dirty="0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32" name="Oval 31"/>
            <p:cNvSpPr>
              <a:spLocks noChangeArrowheads="1"/>
            </p:cNvSpPr>
            <p:nvPr/>
          </p:nvSpPr>
          <p:spPr bwMode="auto">
            <a:xfrm>
              <a:off x="3182524" y="4142578"/>
              <a:ext cx="387318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33" name="Oval 32"/>
            <p:cNvSpPr>
              <a:spLocks noChangeArrowheads="1"/>
            </p:cNvSpPr>
            <p:nvPr/>
          </p:nvSpPr>
          <p:spPr bwMode="auto">
            <a:xfrm>
              <a:off x="3977233" y="3706640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34" name="Oval 33"/>
            <p:cNvSpPr>
              <a:spLocks noChangeArrowheads="1"/>
            </p:cNvSpPr>
            <p:nvPr/>
          </p:nvSpPr>
          <p:spPr bwMode="auto">
            <a:xfrm>
              <a:off x="4197952" y="4153228"/>
              <a:ext cx="387317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35" name="Oval 34"/>
            <p:cNvSpPr>
              <a:spLocks noChangeArrowheads="1"/>
            </p:cNvSpPr>
            <p:nvPr/>
          </p:nvSpPr>
          <p:spPr bwMode="auto">
            <a:xfrm>
              <a:off x="3938246" y="4652417"/>
              <a:ext cx="387317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3030797" y="4549315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4400312" y="4628559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716416" y="959372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Solid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7515533" y="602816"/>
            <a:ext cx="173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Molten (Melted)</a:t>
            </a:r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9957423" y="1216203"/>
            <a:ext cx="246832" cy="5946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957423" y="886933"/>
            <a:ext cx="1827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ions free to move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44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92922" y="927022"/>
            <a:ext cx="80761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Because the lattice is of </a:t>
            </a:r>
            <a:r>
              <a:rPr lang="en-GB" sz="3200" u="sng" dirty="0" smtClean="0">
                <a:solidFill>
                  <a:srgbClr val="7030A0"/>
                </a:solidFill>
              </a:rPr>
              <a:t>alternate</a:t>
            </a:r>
            <a:r>
              <a:rPr lang="en-GB" sz="3200" dirty="0" smtClean="0"/>
              <a:t> positive and negative charges, if an </a:t>
            </a:r>
            <a:r>
              <a:rPr lang="en-GB" sz="3200" u="sng" dirty="0" smtClean="0">
                <a:solidFill>
                  <a:srgbClr val="7030A0"/>
                </a:solidFill>
              </a:rPr>
              <a:t>ionic lattice </a:t>
            </a:r>
            <a:r>
              <a:rPr lang="en-GB" sz="3200" dirty="0" smtClean="0"/>
              <a:t>receives a sharp blow, this may move the ions and produce contact between ions of </a:t>
            </a:r>
            <a:r>
              <a:rPr lang="en-GB" sz="3200" u="sng" dirty="0" smtClean="0">
                <a:solidFill>
                  <a:srgbClr val="7030A0"/>
                </a:solidFill>
              </a:rPr>
              <a:t>like charges</a:t>
            </a:r>
            <a:r>
              <a:rPr lang="en-GB" sz="3200" dirty="0" smtClean="0"/>
              <a:t>. </a:t>
            </a:r>
          </a:p>
          <a:p>
            <a:endParaRPr lang="en-GB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These ions of like charge would be </a:t>
            </a:r>
            <a:r>
              <a:rPr lang="en-GB" sz="3200" u="sng" dirty="0" smtClean="0">
                <a:solidFill>
                  <a:srgbClr val="7030A0"/>
                </a:solidFill>
              </a:rPr>
              <a:t>repelled</a:t>
            </a:r>
            <a:r>
              <a:rPr lang="en-GB" sz="3200" dirty="0" smtClean="0"/>
              <a:t> from each other, resulting in the </a:t>
            </a:r>
            <a:r>
              <a:rPr lang="en-GB" sz="3200" u="sng" dirty="0" smtClean="0">
                <a:solidFill>
                  <a:srgbClr val="7030A0"/>
                </a:solidFill>
              </a:rPr>
              <a:t>brittle</a:t>
            </a:r>
            <a:r>
              <a:rPr lang="en-GB" sz="3200" dirty="0" smtClean="0"/>
              <a:t> property.</a:t>
            </a:r>
            <a:endParaRPr lang="en-GB" sz="3200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710923" y="2956326"/>
            <a:ext cx="856820" cy="800741"/>
          </a:xfrm>
          <a:prstGeom prst="ellipse">
            <a:avLst/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 sz="1600" b="1">
                <a:solidFill>
                  <a:srgbClr val="000066"/>
                </a:solidFill>
              </a:rPr>
              <a:t>+</a:t>
            </a:r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710923" y="3701202"/>
            <a:ext cx="856820" cy="80074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 sz="2400" b="1">
                <a:solidFill>
                  <a:srgbClr val="000066"/>
                </a:solidFill>
              </a:rPr>
              <a:t>-</a:t>
            </a: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710923" y="4446079"/>
            <a:ext cx="856818" cy="800741"/>
          </a:xfrm>
          <a:prstGeom prst="ellipse">
            <a:avLst/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 sz="1600" b="1">
                <a:solidFill>
                  <a:srgbClr val="000066"/>
                </a:solidFill>
              </a:rPr>
              <a:t>+</a:t>
            </a:r>
          </a:p>
        </p:txBody>
      </p:sp>
      <p:grpSp>
        <p:nvGrpSpPr>
          <p:cNvPr id="6" name="Group 5"/>
          <p:cNvGrpSpPr/>
          <p:nvPr/>
        </p:nvGrpSpPr>
        <p:grpSpPr>
          <a:xfrm rot="459469">
            <a:off x="1664826" y="3791716"/>
            <a:ext cx="1676088" cy="2290494"/>
            <a:chOff x="1518973" y="2956326"/>
            <a:chExt cx="1676088" cy="2290494"/>
          </a:xfrm>
        </p:grpSpPr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1518973" y="2956326"/>
              <a:ext cx="856820" cy="800741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1518973" y="3701202"/>
              <a:ext cx="856820" cy="800741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2338243" y="2956326"/>
              <a:ext cx="856818" cy="800741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16" name="Oval 14"/>
            <p:cNvSpPr>
              <a:spLocks noChangeArrowheads="1"/>
            </p:cNvSpPr>
            <p:nvPr/>
          </p:nvSpPr>
          <p:spPr bwMode="auto">
            <a:xfrm>
              <a:off x="2338243" y="3701202"/>
              <a:ext cx="856818" cy="800741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1518973" y="4446079"/>
              <a:ext cx="856818" cy="800741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338243" y="4446079"/>
              <a:ext cx="856818" cy="800741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58253" y="-109360"/>
            <a:ext cx="3582335" cy="1325563"/>
          </a:xfrm>
        </p:spPr>
        <p:txBody>
          <a:bodyPr/>
          <a:lstStyle/>
          <a:p>
            <a:r>
              <a:rPr lang="en-GB" dirty="0" smtClean="0"/>
              <a:t>Strength</a:t>
            </a:r>
            <a:endParaRPr lang="en-GB" dirty="0"/>
          </a:p>
        </p:txBody>
      </p:sp>
      <p:sp>
        <p:nvSpPr>
          <p:cNvPr id="7" name="Curved Down Arrow 6"/>
          <p:cNvSpPr/>
          <p:nvPr/>
        </p:nvSpPr>
        <p:spPr>
          <a:xfrm rot="3001876">
            <a:off x="3098193" y="3388197"/>
            <a:ext cx="998617" cy="420736"/>
          </a:xfrm>
          <a:prstGeom prst="curved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837495" y="2816128"/>
            <a:ext cx="271258" cy="746105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81906" y="2318774"/>
            <a:ext cx="2041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7030A0"/>
                </a:solidFill>
              </a:rPr>
              <a:t>Like charges repel</a:t>
            </a:r>
            <a:endParaRPr lang="en-GB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7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62"/>
          <p:cNvSpPr/>
          <p:nvPr/>
        </p:nvSpPr>
        <p:spPr>
          <a:xfrm>
            <a:off x="3363991" y="61708"/>
            <a:ext cx="8540038" cy="341076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980" y="-103038"/>
            <a:ext cx="3582335" cy="1325563"/>
          </a:xfrm>
        </p:spPr>
        <p:txBody>
          <a:bodyPr/>
          <a:lstStyle/>
          <a:p>
            <a:r>
              <a:rPr lang="en-GB" dirty="0" smtClean="0"/>
              <a:t>Solubility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719" y="3668486"/>
            <a:ext cx="10515600" cy="262595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Water is a </a:t>
            </a:r>
            <a:r>
              <a:rPr lang="en-GB" u="sng" dirty="0" smtClean="0">
                <a:solidFill>
                  <a:srgbClr val="7030A0"/>
                </a:solidFill>
              </a:rPr>
              <a:t>polar molecule</a:t>
            </a:r>
            <a:r>
              <a:rPr lang="en-GB" dirty="0" smtClean="0"/>
              <a:t>, this means it has a slight positive charge on one side, and a negative charge on the other.</a:t>
            </a:r>
          </a:p>
          <a:p>
            <a:r>
              <a:rPr lang="en-GB" dirty="0" smtClean="0"/>
              <a:t>The positive side of water </a:t>
            </a:r>
            <a:r>
              <a:rPr lang="en-GB" u="sng" dirty="0" smtClean="0">
                <a:solidFill>
                  <a:srgbClr val="7030A0"/>
                </a:solidFill>
              </a:rPr>
              <a:t>attracts the negative ions </a:t>
            </a:r>
            <a:r>
              <a:rPr lang="en-GB" dirty="0" smtClean="0"/>
              <a:t>– </a:t>
            </a:r>
            <a:r>
              <a:rPr lang="en-GB" u="sng" dirty="0" smtClean="0">
                <a:solidFill>
                  <a:srgbClr val="7030A0"/>
                </a:solidFill>
              </a:rPr>
              <a:t>electrostatic attraction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negative side of water </a:t>
            </a:r>
            <a:r>
              <a:rPr lang="en-GB" u="sng" dirty="0" smtClean="0">
                <a:solidFill>
                  <a:srgbClr val="7030A0"/>
                </a:solidFill>
              </a:rPr>
              <a:t>attracts the positive ions</a:t>
            </a:r>
            <a:r>
              <a:rPr lang="en-GB" dirty="0" smtClean="0"/>
              <a:t> – </a:t>
            </a:r>
            <a:r>
              <a:rPr lang="en-GB" u="sng" dirty="0" smtClean="0">
                <a:solidFill>
                  <a:srgbClr val="7030A0"/>
                </a:solidFill>
              </a:rPr>
              <a:t>electrostatic attraction.</a:t>
            </a:r>
          </a:p>
          <a:p>
            <a:r>
              <a:rPr lang="en-GB" dirty="0" smtClean="0"/>
              <a:t>This </a:t>
            </a:r>
            <a:r>
              <a:rPr lang="en-GB" u="sng" dirty="0" smtClean="0">
                <a:solidFill>
                  <a:srgbClr val="7030A0"/>
                </a:solidFill>
              </a:rPr>
              <a:t>breaks up the ionic lattice </a:t>
            </a:r>
            <a:r>
              <a:rPr lang="en-GB" dirty="0" smtClean="0"/>
              <a:t>– </a:t>
            </a:r>
            <a:r>
              <a:rPr lang="en-GB" u="sng" dirty="0" smtClean="0">
                <a:solidFill>
                  <a:srgbClr val="7030A0"/>
                </a:solidFill>
              </a:rPr>
              <a:t>dissolving</a:t>
            </a:r>
            <a:r>
              <a:rPr lang="en-GB" dirty="0" smtClean="0"/>
              <a:t> it in the water.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3740588" y="1368711"/>
            <a:ext cx="1875464" cy="1827580"/>
            <a:chOff x="3263606" y="3820160"/>
            <a:chExt cx="1128004" cy="1064088"/>
          </a:xfrm>
        </p:grpSpPr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3263606" y="3820160"/>
              <a:ext cx="387318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3633949" y="3820160"/>
              <a:ext cx="387318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3633949" y="4166205"/>
              <a:ext cx="387318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3263606" y="4166205"/>
              <a:ext cx="387318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4004293" y="3820160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4004293" y="4166205"/>
              <a:ext cx="387317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633949" y="4512250"/>
              <a:ext cx="387317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3263606" y="4512250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4004293" y="4512250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</p:grpSp>
      <p:sp>
        <p:nvSpPr>
          <p:cNvPr id="27" name="Right Arrow 26"/>
          <p:cNvSpPr/>
          <p:nvPr/>
        </p:nvSpPr>
        <p:spPr>
          <a:xfrm>
            <a:off x="7086005" y="2007621"/>
            <a:ext cx="1133183" cy="4880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auto">
          <a:xfrm>
            <a:off x="8560539" y="2351060"/>
            <a:ext cx="643970" cy="638909"/>
          </a:xfrm>
          <a:prstGeom prst="ellipse">
            <a:avLst/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GB" sz="1600" b="1">
                <a:solidFill>
                  <a:srgbClr val="000066"/>
                </a:solidFill>
              </a:rPr>
              <a:t>+</a:t>
            </a:r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9922357" y="2048943"/>
            <a:ext cx="643968" cy="63890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GB" sz="2400" b="1">
                <a:solidFill>
                  <a:srgbClr val="000066"/>
                </a:solidFill>
              </a:rPr>
              <a:t>-</a:t>
            </a: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auto">
          <a:xfrm>
            <a:off x="9033962" y="1164367"/>
            <a:ext cx="643968" cy="63890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GB" sz="2400" b="1">
                <a:solidFill>
                  <a:srgbClr val="000066"/>
                </a:solidFill>
              </a:rPr>
              <a:t>-</a:t>
            </a:r>
          </a:p>
        </p:txBody>
      </p:sp>
      <p:sp>
        <p:nvSpPr>
          <p:cNvPr id="36" name="Oval 35"/>
          <p:cNvSpPr>
            <a:spLocks noChangeArrowheads="1"/>
          </p:cNvSpPr>
          <p:nvPr/>
        </p:nvSpPr>
        <p:spPr bwMode="auto">
          <a:xfrm>
            <a:off x="10849723" y="2590872"/>
            <a:ext cx="643968" cy="638909"/>
          </a:xfrm>
          <a:prstGeom prst="ellipse">
            <a:avLst/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GB" sz="1600" b="1">
                <a:solidFill>
                  <a:srgbClr val="000066"/>
                </a:solidFill>
              </a:rPr>
              <a:t>+</a:t>
            </a:r>
          </a:p>
        </p:txBody>
      </p:sp>
      <p:sp>
        <p:nvSpPr>
          <p:cNvPr id="37" name="Oval 36"/>
          <p:cNvSpPr>
            <a:spLocks noChangeArrowheads="1"/>
          </p:cNvSpPr>
          <p:nvPr/>
        </p:nvSpPr>
        <p:spPr bwMode="auto">
          <a:xfrm>
            <a:off x="10899233" y="1226654"/>
            <a:ext cx="643968" cy="638909"/>
          </a:xfrm>
          <a:prstGeom prst="ellipse">
            <a:avLst/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GB" sz="1600" b="1">
                <a:solidFill>
                  <a:srgbClr val="000066"/>
                </a:solidFill>
              </a:rPr>
              <a:t>+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141106" y="999379"/>
            <a:ext cx="1258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Polar water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5734168" y="167699"/>
            <a:ext cx="846026" cy="854899"/>
            <a:chOff x="4622071" y="190634"/>
            <a:chExt cx="846026" cy="854899"/>
          </a:xfrm>
        </p:grpSpPr>
        <p:sp>
          <p:nvSpPr>
            <p:cNvPr id="6" name="Oval 5"/>
            <p:cNvSpPr/>
            <p:nvPr/>
          </p:nvSpPr>
          <p:spPr>
            <a:xfrm>
              <a:off x="4622071" y="529430"/>
              <a:ext cx="564018" cy="51610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O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5074184" y="554197"/>
              <a:ext cx="393913" cy="41218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H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4646467" y="190634"/>
              <a:ext cx="393913" cy="41218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H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8" name="Straight Arrow Connector 7"/>
          <p:cNvCxnSpPr>
            <a:stCxn id="22" idx="7"/>
          </p:cNvCxnSpPr>
          <p:nvPr/>
        </p:nvCxnSpPr>
        <p:spPr>
          <a:xfrm flipV="1">
            <a:off x="5521745" y="1048664"/>
            <a:ext cx="296988" cy="4136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 rot="13875812">
            <a:off x="5816155" y="1847889"/>
            <a:ext cx="846026" cy="854899"/>
            <a:chOff x="4976898" y="1306063"/>
            <a:chExt cx="846026" cy="854899"/>
          </a:xfrm>
        </p:grpSpPr>
        <p:sp>
          <p:nvSpPr>
            <p:cNvPr id="44" name="Oval 43"/>
            <p:cNvSpPr/>
            <p:nvPr/>
          </p:nvSpPr>
          <p:spPr>
            <a:xfrm>
              <a:off x="4976898" y="1644859"/>
              <a:ext cx="564018" cy="51610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O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5429011" y="1669626"/>
              <a:ext cx="393913" cy="41218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H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5001294" y="1306063"/>
              <a:ext cx="393913" cy="41218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H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7" name="Straight Arrow Connector 46"/>
          <p:cNvCxnSpPr/>
          <p:nvPr/>
        </p:nvCxnSpPr>
        <p:spPr>
          <a:xfrm flipV="1">
            <a:off x="5562479" y="2034074"/>
            <a:ext cx="378955" cy="2660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9134594" y="1771551"/>
            <a:ext cx="846026" cy="854899"/>
            <a:chOff x="4622071" y="190634"/>
            <a:chExt cx="846026" cy="854899"/>
          </a:xfrm>
        </p:grpSpPr>
        <p:sp>
          <p:nvSpPr>
            <p:cNvPr id="49" name="Oval 48"/>
            <p:cNvSpPr/>
            <p:nvPr/>
          </p:nvSpPr>
          <p:spPr>
            <a:xfrm>
              <a:off x="4622071" y="529430"/>
              <a:ext cx="564018" cy="51610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O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5074184" y="554197"/>
              <a:ext cx="393913" cy="41218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H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4646467" y="190634"/>
              <a:ext cx="393913" cy="41218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H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 rot="10433837">
            <a:off x="10459505" y="1773067"/>
            <a:ext cx="846026" cy="854899"/>
            <a:chOff x="4622071" y="190634"/>
            <a:chExt cx="846026" cy="854899"/>
          </a:xfrm>
        </p:grpSpPr>
        <p:sp>
          <p:nvSpPr>
            <p:cNvPr id="54" name="Oval 53"/>
            <p:cNvSpPr/>
            <p:nvPr/>
          </p:nvSpPr>
          <p:spPr>
            <a:xfrm>
              <a:off x="4622071" y="529430"/>
              <a:ext cx="564018" cy="51610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O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5074184" y="554197"/>
              <a:ext cx="393913" cy="41218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H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4646467" y="190634"/>
              <a:ext cx="393913" cy="41218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H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76199" y="1356587"/>
            <a:ext cx="2277629" cy="1845792"/>
            <a:chOff x="676199" y="1356587"/>
            <a:chExt cx="2277629" cy="1845792"/>
          </a:xfrm>
        </p:grpSpPr>
        <p:sp>
          <p:nvSpPr>
            <p:cNvPr id="14" name="Rounded Rectangle 13"/>
            <p:cNvSpPr/>
            <p:nvPr/>
          </p:nvSpPr>
          <p:spPr>
            <a:xfrm>
              <a:off x="676199" y="1356587"/>
              <a:ext cx="2277629" cy="18457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8" name="Group 57"/>
            <p:cNvGrpSpPr/>
            <p:nvPr/>
          </p:nvGrpSpPr>
          <p:grpSpPr>
            <a:xfrm rot="19505391">
              <a:off x="1397830" y="1721726"/>
              <a:ext cx="851209" cy="842932"/>
              <a:chOff x="4616888" y="190634"/>
              <a:chExt cx="851209" cy="842932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4616888" y="517463"/>
                <a:ext cx="564018" cy="516103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O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5074184" y="554197"/>
                <a:ext cx="393913" cy="41218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H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4646467" y="190634"/>
                <a:ext cx="393913" cy="41218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1"/>
                    </a:solidFill>
                  </a:rPr>
                  <a:t>H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206391" y="1535334"/>
              <a:ext cx="1343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Positive side</a:t>
              </a:r>
              <a:endParaRPr lang="en-GB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144692" y="2611592"/>
              <a:ext cx="14423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Negative side</a:t>
              </a:r>
              <a:endParaRPr lang="en-GB" dirty="0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3666397" y="463275"/>
            <a:ext cx="2026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Ionic bonds broken </a:t>
            </a:r>
            <a:br>
              <a:rPr lang="en-GB" dirty="0" smtClean="0"/>
            </a:br>
            <a:r>
              <a:rPr lang="en-GB" dirty="0" smtClean="0"/>
              <a:t>by water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8909669" y="537347"/>
            <a:ext cx="2444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Dissolve ionic substance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667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980" y="-103038"/>
            <a:ext cx="3582335" cy="1325563"/>
          </a:xfrm>
        </p:spPr>
        <p:txBody>
          <a:bodyPr/>
          <a:lstStyle/>
          <a:p>
            <a:r>
              <a:rPr lang="en-GB" dirty="0" smtClean="0"/>
              <a:t>Conductivity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719" y="2238316"/>
            <a:ext cx="10515600" cy="4056119"/>
          </a:xfrm>
        </p:spPr>
        <p:txBody>
          <a:bodyPr>
            <a:normAutofit/>
          </a:bodyPr>
          <a:lstStyle/>
          <a:p>
            <a:r>
              <a:rPr lang="en-GB" dirty="0" smtClean="0"/>
              <a:t>When </a:t>
            </a:r>
            <a:r>
              <a:rPr lang="en-GB" u="sng" dirty="0" smtClean="0">
                <a:solidFill>
                  <a:srgbClr val="7030A0"/>
                </a:solidFill>
              </a:rPr>
              <a:t>solid</a:t>
            </a:r>
            <a:r>
              <a:rPr lang="en-GB" dirty="0" smtClean="0"/>
              <a:t>, the ions are </a:t>
            </a:r>
            <a:r>
              <a:rPr lang="en-GB" u="sng" dirty="0" smtClean="0">
                <a:solidFill>
                  <a:srgbClr val="7030A0"/>
                </a:solidFill>
              </a:rPr>
              <a:t>locked into the lattice </a:t>
            </a:r>
            <a:r>
              <a:rPr lang="en-GB" dirty="0" smtClean="0"/>
              <a:t>and </a:t>
            </a:r>
            <a:r>
              <a:rPr lang="en-GB" u="sng" dirty="0" smtClean="0">
                <a:solidFill>
                  <a:srgbClr val="7030A0"/>
                </a:solidFill>
              </a:rPr>
              <a:t>cannot move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Therefore solid ionic substances </a:t>
            </a:r>
            <a:r>
              <a:rPr lang="en-GB" u="sng" dirty="0" smtClean="0">
                <a:solidFill>
                  <a:srgbClr val="7030A0"/>
                </a:solidFill>
              </a:rPr>
              <a:t>do not conduct electricity.</a:t>
            </a:r>
            <a:br>
              <a:rPr lang="en-GB" u="sng" dirty="0" smtClean="0">
                <a:solidFill>
                  <a:srgbClr val="7030A0"/>
                </a:solidFill>
              </a:rPr>
            </a:br>
            <a:endParaRPr lang="en-GB" u="sng" dirty="0" smtClean="0">
              <a:solidFill>
                <a:srgbClr val="7030A0"/>
              </a:solidFill>
            </a:endParaRPr>
          </a:p>
          <a:p>
            <a:r>
              <a:rPr lang="en-GB" dirty="0" smtClean="0"/>
              <a:t>However, when </a:t>
            </a:r>
            <a:r>
              <a:rPr lang="en-GB" u="sng" dirty="0" smtClean="0">
                <a:solidFill>
                  <a:srgbClr val="7030A0"/>
                </a:solidFill>
              </a:rPr>
              <a:t>molten</a:t>
            </a:r>
            <a:r>
              <a:rPr lang="en-GB" dirty="0" smtClean="0"/>
              <a:t> or </a:t>
            </a:r>
            <a:r>
              <a:rPr lang="en-GB" u="sng" dirty="0" smtClean="0">
                <a:solidFill>
                  <a:srgbClr val="7030A0"/>
                </a:solidFill>
              </a:rPr>
              <a:t>dissolved</a:t>
            </a:r>
            <a:r>
              <a:rPr lang="en-GB" dirty="0" smtClean="0"/>
              <a:t> in water, the </a:t>
            </a:r>
            <a:r>
              <a:rPr lang="en-GB" u="sng" dirty="0" smtClean="0">
                <a:solidFill>
                  <a:srgbClr val="7030A0"/>
                </a:solidFill>
              </a:rPr>
              <a:t>ionic lattice has been broken</a:t>
            </a:r>
            <a:r>
              <a:rPr lang="en-GB" dirty="0" smtClean="0"/>
              <a:t>. </a:t>
            </a:r>
          </a:p>
          <a:p>
            <a:r>
              <a:rPr lang="en-GB" dirty="0" smtClean="0"/>
              <a:t>Therefore the </a:t>
            </a:r>
            <a:r>
              <a:rPr lang="en-GB" u="sng" dirty="0" smtClean="0">
                <a:solidFill>
                  <a:srgbClr val="7030A0"/>
                </a:solidFill>
              </a:rPr>
              <a:t>ions are free to move</a:t>
            </a:r>
            <a:r>
              <a:rPr lang="en-GB" dirty="0" smtClean="0"/>
              <a:t> and </a:t>
            </a:r>
            <a:r>
              <a:rPr lang="en-GB" u="sng" dirty="0" smtClean="0">
                <a:solidFill>
                  <a:srgbClr val="7030A0"/>
                </a:solidFill>
              </a:rPr>
              <a:t>carry charge</a:t>
            </a:r>
            <a:r>
              <a:rPr lang="en-GB" dirty="0" smtClean="0"/>
              <a:t>. </a:t>
            </a:r>
            <a:br>
              <a:rPr lang="en-GB" dirty="0" smtClean="0"/>
            </a:br>
            <a:endParaRPr lang="en-GB" dirty="0" smtClean="0"/>
          </a:p>
          <a:p>
            <a:r>
              <a:rPr lang="en-GB" u="sng" dirty="0" smtClean="0">
                <a:solidFill>
                  <a:srgbClr val="7030A0"/>
                </a:solidFill>
              </a:rPr>
              <a:t>Molten</a:t>
            </a:r>
            <a:r>
              <a:rPr lang="en-GB" dirty="0" smtClean="0"/>
              <a:t> or </a:t>
            </a:r>
            <a:r>
              <a:rPr lang="en-GB" u="sng" dirty="0" smtClean="0">
                <a:solidFill>
                  <a:srgbClr val="7030A0"/>
                </a:solidFill>
              </a:rPr>
              <a:t>dissolved </a:t>
            </a:r>
            <a:r>
              <a:rPr lang="en-GB" dirty="0" smtClean="0"/>
              <a:t>ionic substances </a:t>
            </a:r>
            <a:r>
              <a:rPr lang="en-GB" u="sng" dirty="0" smtClean="0">
                <a:solidFill>
                  <a:srgbClr val="7030A0"/>
                </a:solidFill>
              </a:rPr>
              <a:t>do conduct electricity</a:t>
            </a:r>
            <a:r>
              <a:rPr lang="en-GB" dirty="0" smtClean="0"/>
              <a:t>.</a:t>
            </a:r>
            <a:endParaRPr lang="en-GB" dirty="0"/>
          </a:p>
        </p:txBody>
      </p:sp>
      <p:grpSp>
        <p:nvGrpSpPr>
          <p:cNvPr id="52" name="Group 51"/>
          <p:cNvGrpSpPr/>
          <p:nvPr/>
        </p:nvGrpSpPr>
        <p:grpSpPr>
          <a:xfrm>
            <a:off x="4027848" y="846410"/>
            <a:ext cx="976108" cy="913790"/>
            <a:chOff x="3263606" y="3820160"/>
            <a:chExt cx="1128004" cy="1064088"/>
          </a:xfrm>
        </p:grpSpPr>
        <p:sp>
          <p:nvSpPr>
            <p:cNvPr id="57" name="Oval 56"/>
            <p:cNvSpPr>
              <a:spLocks noChangeArrowheads="1"/>
            </p:cNvSpPr>
            <p:nvPr/>
          </p:nvSpPr>
          <p:spPr bwMode="auto">
            <a:xfrm>
              <a:off x="3263606" y="3820160"/>
              <a:ext cx="387318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66" name="Oval 65"/>
            <p:cNvSpPr>
              <a:spLocks noChangeArrowheads="1"/>
            </p:cNvSpPr>
            <p:nvPr/>
          </p:nvSpPr>
          <p:spPr bwMode="auto">
            <a:xfrm>
              <a:off x="3633949" y="3820160"/>
              <a:ext cx="387318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67" name="Oval 66"/>
            <p:cNvSpPr>
              <a:spLocks noChangeArrowheads="1"/>
            </p:cNvSpPr>
            <p:nvPr/>
          </p:nvSpPr>
          <p:spPr bwMode="auto">
            <a:xfrm>
              <a:off x="3633949" y="4166205"/>
              <a:ext cx="387318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68" name="Oval 67"/>
            <p:cNvSpPr>
              <a:spLocks noChangeArrowheads="1"/>
            </p:cNvSpPr>
            <p:nvPr/>
          </p:nvSpPr>
          <p:spPr bwMode="auto">
            <a:xfrm>
              <a:off x="3263606" y="4166205"/>
              <a:ext cx="387318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4004293" y="3820160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70" name="Oval 69"/>
            <p:cNvSpPr>
              <a:spLocks noChangeArrowheads="1"/>
            </p:cNvSpPr>
            <p:nvPr/>
          </p:nvSpPr>
          <p:spPr bwMode="auto">
            <a:xfrm>
              <a:off x="4004293" y="4166205"/>
              <a:ext cx="387317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 dirty="0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71" name="Oval 70"/>
            <p:cNvSpPr>
              <a:spLocks noChangeArrowheads="1"/>
            </p:cNvSpPr>
            <p:nvPr/>
          </p:nvSpPr>
          <p:spPr bwMode="auto">
            <a:xfrm>
              <a:off x="3633949" y="4512250"/>
              <a:ext cx="387317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72" name="Oval 71"/>
            <p:cNvSpPr>
              <a:spLocks noChangeArrowheads="1"/>
            </p:cNvSpPr>
            <p:nvPr/>
          </p:nvSpPr>
          <p:spPr bwMode="auto">
            <a:xfrm>
              <a:off x="3263606" y="4512250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73" name="Oval 72"/>
            <p:cNvSpPr>
              <a:spLocks noChangeArrowheads="1"/>
            </p:cNvSpPr>
            <p:nvPr/>
          </p:nvSpPr>
          <p:spPr bwMode="auto">
            <a:xfrm>
              <a:off x="4004293" y="4512250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3925424" y="368294"/>
            <a:ext cx="1180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Solid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06378" y="622360"/>
            <a:ext cx="2574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Ions cannot move, so cannot carry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Doesn’t conduct electricity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3859553" y="368294"/>
            <a:ext cx="3821728" cy="167367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/>
          <p:cNvSpPr txBox="1"/>
          <p:nvPr/>
        </p:nvSpPr>
        <p:spPr>
          <a:xfrm>
            <a:off x="7915447" y="385685"/>
            <a:ext cx="203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Molten/dissolved</a:t>
            </a:r>
            <a:endParaRPr lang="en-GB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9351562" y="726638"/>
            <a:ext cx="2319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Ions can move, so can carry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Does conduct electricity</a:t>
            </a:r>
            <a:endParaRPr lang="en-GB" dirty="0"/>
          </a:p>
        </p:txBody>
      </p:sp>
      <p:sp>
        <p:nvSpPr>
          <p:cNvPr id="77" name="Rounded Rectangle 76"/>
          <p:cNvSpPr/>
          <p:nvPr/>
        </p:nvSpPr>
        <p:spPr>
          <a:xfrm>
            <a:off x="7849576" y="385685"/>
            <a:ext cx="3821728" cy="167367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8" name="Group 77"/>
          <p:cNvGrpSpPr/>
          <p:nvPr/>
        </p:nvGrpSpPr>
        <p:grpSpPr>
          <a:xfrm>
            <a:off x="7987066" y="772977"/>
            <a:ext cx="1483079" cy="1107650"/>
            <a:chOff x="3030797" y="3706640"/>
            <a:chExt cx="1756832" cy="1317775"/>
          </a:xfrm>
        </p:grpSpPr>
        <p:sp>
          <p:nvSpPr>
            <p:cNvPr id="79" name="Oval 78"/>
            <p:cNvSpPr>
              <a:spLocks noChangeArrowheads="1"/>
            </p:cNvSpPr>
            <p:nvPr/>
          </p:nvSpPr>
          <p:spPr bwMode="auto">
            <a:xfrm>
              <a:off x="3030797" y="3744201"/>
              <a:ext cx="387318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80" name="Oval 79"/>
            <p:cNvSpPr>
              <a:spLocks noChangeArrowheads="1"/>
            </p:cNvSpPr>
            <p:nvPr/>
          </p:nvSpPr>
          <p:spPr bwMode="auto">
            <a:xfrm>
              <a:off x="3689268" y="4053747"/>
              <a:ext cx="387318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81" name="Oval 80"/>
            <p:cNvSpPr>
              <a:spLocks noChangeArrowheads="1"/>
            </p:cNvSpPr>
            <p:nvPr/>
          </p:nvSpPr>
          <p:spPr bwMode="auto">
            <a:xfrm>
              <a:off x="3567902" y="4437674"/>
              <a:ext cx="387318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 dirty="0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82" name="Oval 81"/>
            <p:cNvSpPr>
              <a:spLocks noChangeArrowheads="1"/>
            </p:cNvSpPr>
            <p:nvPr/>
          </p:nvSpPr>
          <p:spPr bwMode="auto">
            <a:xfrm>
              <a:off x="3182524" y="4142578"/>
              <a:ext cx="387318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83" name="Oval 82"/>
            <p:cNvSpPr>
              <a:spLocks noChangeArrowheads="1"/>
            </p:cNvSpPr>
            <p:nvPr/>
          </p:nvSpPr>
          <p:spPr bwMode="auto">
            <a:xfrm>
              <a:off x="3977233" y="3706640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84" name="Oval 83"/>
            <p:cNvSpPr>
              <a:spLocks noChangeArrowheads="1"/>
            </p:cNvSpPr>
            <p:nvPr/>
          </p:nvSpPr>
          <p:spPr bwMode="auto">
            <a:xfrm>
              <a:off x="4197952" y="4153228"/>
              <a:ext cx="387317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85" name="Oval 84"/>
            <p:cNvSpPr>
              <a:spLocks noChangeArrowheads="1"/>
            </p:cNvSpPr>
            <p:nvPr/>
          </p:nvSpPr>
          <p:spPr bwMode="auto">
            <a:xfrm>
              <a:off x="3938246" y="4652417"/>
              <a:ext cx="387317" cy="37199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2400" b="1">
                  <a:solidFill>
                    <a:srgbClr val="000066"/>
                  </a:solidFill>
                </a:rPr>
                <a:t>-</a:t>
              </a:r>
            </a:p>
          </p:txBody>
        </p:sp>
        <p:sp>
          <p:nvSpPr>
            <p:cNvPr id="86" name="Oval 85"/>
            <p:cNvSpPr>
              <a:spLocks noChangeArrowheads="1"/>
            </p:cNvSpPr>
            <p:nvPr/>
          </p:nvSpPr>
          <p:spPr bwMode="auto">
            <a:xfrm>
              <a:off x="3030797" y="4549315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  <p:sp>
          <p:nvSpPr>
            <p:cNvPr id="87" name="Oval 86"/>
            <p:cNvSpPr>
              <a:spLocks noChangeArrowheads="1"/>
            </p:cNvSpPr>
            <p:nvPr/>
          </p:nvSpPr>
          <p:spPr bwMode="auto">
            <a:xfrm>
              <a:off x="4400312" y="4628559"/>
              <a:ext cx="387317" cy="37199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r>
                <a:rPr lang="en-GB" sz="1600" b="1">
                  <a:solidFill>
                    <a:srgbClr val="000066"/>
                  </a:solidFill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0642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427</Words>
  <Application>Microsoft Office PowerPoint</Application>
  <PresentationFormat>Widescreen</PresentationFormat>
  <Paragraphs>118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Questions</vt:lpstr>
      <vt:lpstr>Melting Point</vt:lpstr>
      <vt:lpstr>Strength</vt:lpstr>
      <vt:lpstr>Solubility</vt:lpstr>
      <vt:lpstr>Conductivity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</dc:title>
  <dc:creator>Lewis Tull</dc:creator>
  <cp:lastModifiedBy>Lewis Tull</cp:lastModifiedBy>
  <cp:revision>1</cp:revision>
  <cp:lastPrinted>2015-09-15T16:56:48Z</cp:lastPrinted>
  <dcterms:created xsi:type="dcterms:W3CDTF">2015-09-15T16:56:37Z</dcterms:created>
  <dcterms:modified xsi:type="dcterms:W3CDTF">2015-09-15T17:02:26Z</dcterms:modified>
</cp:coreProperties>
</file>